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8" r:id="rId8"/>
    <p:sldId id="269" r:id="rId9"/>
    <p:sldId id="262" r:id="rId10"/>
    <p:sldId id="263" r:id="rId11"/>
    <p:sldId id="264" r:id="rId12"/>
    <p:sldId id="265" r:id="rId13"/>
    <p:sldId id="266" r:id="rId14"/>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Montserrat" pitchFamily="2" charset="77"/>
      <p:regular r:id="rId20"/>
      <p:bold r:id="rId21"/>
      <p:italic r:id="rId22"/>
      <p:boldItalic r:id="rId23"/>
    </p:embeddedFont>
    <p:embeddedFont>
      <p:font typeface="Montserrat Bold" pitchFamily="2" charset="77"/>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yssa"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94645" autoAdjust="0"/>
  </p:normalViewPr>
  <p:slideViewPr>
    <p:cSldViewPr>
      <p:cViewPr varScale="1">
        <p:scale>
          <a:sx n="75" d="100"/>
          <a:sy n="75" d="100"/>
        </p:scale>
        <p:origin x="62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26.04.2023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Boston的图并没有明显的趋势，有可能是Boston范围比较大，avocado店各不相同，不同区域的情况不一样，更细节的信息没有收集在data中</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4/26/23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4/26/23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4/26/23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4/26/23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4/26/23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4/26/23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sv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1.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700948" y="6130388"/>
            <a:ext cx="3123166" cy="3128855"/>
          </a:xfrm>
          <a:prstGeom prst="rect">
            <a:avLst/>
          </a:prstGeom>
        </p:spPr>
      </p:pic>
      <p:sp>
        <p:nvSpPr>
          <p:cNvPr id="3" name="TextBox 3"/>
          <p:cNvSpPr txBox="1"/>
          <p:nvPr/>
        </p:nvSpPr>
        <p:spPr>
          <a:xfrm>
            <a:off x="6203228" y="410658"/>
            <a:ext cx="5881544" cy="1724383"/>
          </a:xfrm>
          <a:prstGeom prst="rect">
            <a:avLst/>
          </a:prstGeom>
        </p:spPr>
        <p:txBody>
          <a:bodyPr wrap="square" lIns="0" tIns="0" rIns="0" bIns="0" rtlCol="0" anchor="t">
            <a:spAutoFit/>
          </a:bodyPr>
          <a:lstStyle/>
          <a:p>
            <a:pPr algn="ctr">
              <a:lnSpc>
                <a:spcPts val="14265"/>
              </a:lnSpc>
            </a:pPr>
            <a:r>
              <a:rPr lang="en-US" sz="10190" dirty="0">
                <a:solidFill>
                  <a:srgbClr val="414B3B"/>
                </a:solidFill>
                <a:ea typeface="DengXian" panose="02010600030101010101" pitchFamily="2" charset="-122"/>
                <a:cs typeface="Times New Roman" panose="02020603050405020304" pitchFamily="18" charset="0"/>
              </a:rPr>
              <a:t>CS 105</a:t>
            </a:r>
          </a:p>
        </p:txBody>
      </p:sp>
      <p:sp>
        <p:nvSpPr>
          <p:cNvPr id="4" name="TextBox 4"/>
          <p:cNvSpPr txBox="1"/>
          <p:nvPr/>
        </p:nvSpPr>
        <p:spPr>
          <a:xfrm>
            <a:off x="3784831" y="2135041"/>
            <a:ext cx="10912541" cy="2234458"/>
          </a:xfrm>
          <a:prstGeom prst="rect">
            <a:avLst/>
          </a:prstGeom>
        </p:spPr>
        <p:txBody>
          <a:bodyPr lIns="0" tIns="0" rIns="0" bIns="0" rtlCol="0" anchor="t">
            <a:spAutoFit/>
          </a:bodyPr>
          <a:lstStyle/>
          <a:p>
            <a:pPr algn="ctr"/>
            <a:r>
              <a:rPr lang="en-US" sz="7260" spc="326" dirty="0">
                <a:solidFill>
                  <a:srgbClr val="414B3B"/>
                </a:solidFill>
                <a:cs typeface="Times New Roman" panose="02020603050405020304" pitchFamily="18" charset="0"/>
              </a:rPr>
              <a:t>AVOCADO &amp; </a:t>
            </a:r>
          </a:p>
          <a:p>
            <a:pPr algn="ctr"/>
            <a:r>
              <a:rPr lang="en-US" sz="7260" spc="326" dirty="0">
                <a:solidFill>
                  <a:srgbClr val="414B3B"/>
                </a:solidFill>
                <a:cs typeface="Times New Roman" panose="02020603050405020304" pitchFamily="18" charset="0"/>
              </a:rPr>
              <a:t>Demand Curve</a:t>
            </a:r>
          </a:p>
        </p:txBody>
      </p:sp>
      <p:sp>
        <p:nvSpPr>
          <p:cNvPr id="5" name="TextBox 5"/>
          <p:cNvSpPr txBox="1"/>
          <p:nvPr/>
        </p:nvSpPr>
        <p:spPr>
          <a:xfrm>
            <a:off x="3827689" y="4602684"/>
            <a:ext cx="10869683" cy="1883144"/>
          </a:xfrm>
          <a:prstGeom prst="rect">
            <a:avLst/>
          </a:prstGeom>
        </p:spPr>
        <p:txBody>
          <a:bodyPr lIns="0" tIns="0" rIns="0" bIns="0" rtlCol="0" anchor="t">
            <a:spAutoFit/>
          </a:bodyPr>
          <a:lstStyle/>
          <a:p>
            <a:pPr algn="ctr">
              <a:lnSpc>
                <a:spcPts val="4955"/>
              </a:lnSpc>
            </a:pPr>
            <a:r>
              <a:rPr lang="en-US" sz="3540" spc="159" dirty="0">
                <a:solidFill>
                  <a:srgbClr val="414B3B"/>
                </a:solidFill>
                <a:cs typeface="Times New Roman" panose="02020603050405020304" pitchFamily="18" charset="0"/>
              </a:rPr>
              <a:t>Presenters:  Tiffany Li, Sheila Shen, Alissa Wang, Shirley Wong, </a:t>
            </a:r>
            <a:r>
              <a:rPr lang="en-US" sz="3540" spc="159" dirty="0" err="1">
                <a:solidFill>
                  <a:srgbClr val="414B3B"/>
                </a:solidFill>
                <a:cs typeface="Times New Roman" panose="02020603050405020304" pitchFamily="18" charset="0"/>
              </a:rPr>
              <a:t>Yixuan</a:t>
            </a:r>
            <a:r>
              <a:rPr lang="en-US" sz="3540" spc="159" dirty="0">
                <a:solidFill>
                  <a:srgbClr val="414B3B"/>
                </a:solidFill>
                <a:cs typeface="Times New Roman" panose="02020603050405020304" pitchFamily="18" charset="0"/>
              </a:rPr>
              <a:t> Zhu</a:t>
            </a:r>
          </a:p>
          <a:p>
            <a:pPr algn="ctr">
              <a:lnSpc>
                <a:spcPts val="4955"/>
              </a:lnSpc>
            </a:pPr>
            <a:endParaRPr lang="en-US" sz="3540" spc="159" dirty="0">
              <a:solidFill>
                <a:srgbClr val="414B3B"/>
              </a:solidFill>
              <a:cs typeface="Times New Roman" panose="02020603050405020304" pitchFamily="18" charset="0"/>
            </a:endParaRPr>
          </a:p>
        </p:txBody>
      </p:sp>
      <p:sp>
        <p:nvSpPr>
          <p:cNvPr id="6" name="TextBox 6"/>
          <p:cNvSpPr txBox="1"/>
          <p:nvPr/>
        </p:nvSpPr>
        <p:spPr>
          <a:xfrm>
            <a:off x="12801600" y="8093938"/>
            <a:ext cx="3486671" cy="360676"/>
          </a:xfrm>
          <a:prstGeom prst="rect">
            <a:avLst/>
          </a:prstGeom>
        </p:spPr>
        <p:txBody>
          <a:bodyPr lIns="0" tIns="0" rIns="0" bIns="0" rtlCol="0" anchor="t">
            <a:spAutoFit/>
          </a:bodyPr>
          <a:lstStyle/>
          <a:p>
            <a:pPr algn="ctr">
              <a:lnSpc>
                <a:spcPts val="2985"/>
              </a:lnSpc>
              <a:spcBef>
                <a:spcPct val="0"/>
              </a:spcBef>
            </a:pPr>
            <a:r>
              <a:rPr lang="en-US" sz="2130" dirty="0">
                <a:solidFill>
                  <a:srgbClr val="414B3B"/>
                </a:solidFill>
              </a:rPr>
              <a:t>Dr. Wood April 27th,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63800" y="266700"/>
            <a:ext cx="2503805" cy="2080895"/>
          </a:xfrm>
          <a:prstGeom prst="rect">
            <a:avLst/>
          </a:prstGeom>
        </p:spPr>
      </p:pic>
      <p:sp>
        <p:nvSpPr>
          <p:cNvPr id="5" name="TextBox 5"/>
          <p:cNvSpPr txBox="1"/>
          <p:nvPr/>
        </p:nvSpPr>
        <p:spPr>
          <a:xfrm>
            <a:off x="2742929" y="1030500"/>
            <a:ext cx="11971433" cy="959239"/>
          </a:xfrm>
          <a:prstGeom prst="rect">
            <a:avLst/>
          </a:prstGeom>
        </p:spPr>
        <p:txBody>
          <a:bodyPr lIns="0" tIns="0" rIns="0" bIns="0" rtlCol="0" anchor="t">
            <a:spAutoFit/>
          </a:bodyPr>
          <a:lstStyle/>
          <a:p>
            <a:pPr algn="ctr">
              <a:lnSpc>
                <a:spcPts val="7800"/>
              </a:lnSpc>
            </a:pPr>
            <a:r>
              <a:rPr lang="en-US" sz="5570" spc="250">
                <a:solidFill>
                  <a:srgbClr val="414B3B"/>
                </a:solidFill>
                <a:latin typeface="Montserrat" panose="00000500000000000000"/>
              </a:rPr>
              <a:t>MODEL EVALUATION </a:t>
            </a:r>
          </a:p>
        </p:txBody>
      </p:sp>
      <p:pic>
        <p:nvPicPr>
          <p:cNvPr id="6"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20184" y="1989844"/>
            <a:ext cx="2687831" cy="70556"/>
          </a:xfrm>
          <a:prstGeom prst="rect">
            <a:avLst/>
          </a:prstGeom>
        </p:spPr>
      </p:pic>
      <p:pic>
        <p:nvPicPr>
          <p:cNvPr id="9" name="Picture 8"/>
          <p:cNvPicPr>
            <a:picLocks noChangeAspect="1"/>
          </p:cNvPicPr>
          <p:nvPr/>
        </p:nvPicPr>
        <p:blipFill>
          <a:blip r:embed="rId6"/>
          <a:srcRect t="635"/>
          <a:stretch>
            <a:fillRect/>
          </a:stretch>
        </p:blipFill>
        <p:spPr>
          <a:xfrm>
            <a:off x="1066800" y="2628900"/>
            <a:ext cx="7400925" cy="5262245"/>
          </a:xfrm>
          <a:prstGeom prst="rect">
            <a:avLst/>
          </a:prstGeom>
        </p:spPr>
      </p:pic>
      <p:pic>
        <p:nvPicPr>
          <p:cNvPr id="10" name="Picture 9"/>
          <p:cNvPicPr>
            <a:picLocks noChangeAspect="1"/>
          </p:cNvPicPr>
          <p:nvPr/>
        </p:nvPicPr>
        <p:blipFill>
          <a:blip r:embed="rId7"/>
          <a:stretch>
            <a:fillRect/>
          </a:stretch>
        </p:blipFill>
        <p:spPr>
          <a:xfrm>
            <a:off x="8991600" y="2937510"/>
            <a:ext cx="8456930" cy="4445635"/>
          </a:xfrm>
          <a:prstGeom prst="rect">
            <a:avLst/>
          </a:prstGeom>
        </p:spPr>
      </p:pic>
      <p:sp>
        <p:nvSpPr>
          <p:cNvPr id="12" name="Text Box 11"/>
          <p:cNvSpPr txBox="1"/>
          <p:nvPr/>
        </p:nvSpPr>
        <p:spPr>
          <a:xfrm>
            <a:off x="6248083" y="3314700"/>
            <a:ext cx="1701165" cy="1091565"/>
          </a:xfrm>
          <a:prstGeom prst="rect">
            <a:avLst/>
          </a:prstGeom>
          <a:noFill/>
        </p:spPr>
        <p:txBody>
          <a:bodyPr wrap="none" rtlCol="0" anchor="t">
            <a:spAutoFit/>
          </a:bodyPr>
          <a:lstStyle/>
          <a:p>
            <a:pPr algn="ctr">
              <a:lnSpc>
                <a:spcPts val="7800"/>
              </a:lnSpc>
            </a:pPr>
            <a:r>
              <a:rPr lang="en-US" spc="250">
                <a:solidFill>
                  <a:srgbClr val="414B3B"/>
                </a:solidFill>
                <a:latin typeface="Montserrat" panose="00000500000000000000"/>
                <a:sym typeface="+mn-ea"/>
              </a:rPr>
              <a:t>Las Vegas </a:t>
            </a:r>
            <a:endParaRPr lang="en-US"/>
          </a:p>
        </p:txBody>
      </p:sp>
      <p:pic>
        <p:nvPicPr>
          <p:cNvPr id="13" name="Picture 12"/>
          <p:cNvPicPr>
            <a:picLocks noChangeAspect="1"/>
          </p:cNvPicPr>
          <p:nvPr/>
        </p:nvPicPr>
        <p:blipFill>
          <a:blip r:embed="rId8"/>
          <a:stretch>
            <a:fillRect/>
          </a:stretch>
        </p:blipFill>
        <p:spPr>
          <a:xfrm>
            <a:off x="9027160" y="2933700"/>
            <a:ext cx="8421370" cy="4565015"/>
          </a:xfrm>
          <a:prstGeom prst="rect">
            <a:avLst/>
          </a:prstGeom>
        </p:spPr>
      </p:pic>
      <p:pic>
        <p:nvPicPr>
          <p:cNvPr id="14" name="Picture 13"/>
          <p:cNvPicPr>
            <a:picLocks noChangeAspect="1"/>
          </p:cNvPicPr>
          <p:nvPr/>
        </p:nvPicPr>
        <p:blipFill>
          <a:blip r:embed="rId9"/>
          <a:stretch>
            <a:fillRect/>
          </a:stretch>
        </p:blipFill>
        <p:spPr>
          <a:xfrm>
            <a:off x="1219200" y="2628900"/>
            <a:ext cx="7633335" cy="5251450"/>
          </a:xfrm>
          <a:prstGeom prst="rect">
            <a:avLst/>
          </a:prstGeom>
        </p:spPr>
      </p:pic>
      <p:sp>
        <p:nvSpPr>
          <p:cNvPr id="16" name="Text Box 15"/>
          <p:cNvSpPr txBox="1"/>
          <p:nvPr/>
        </p:nvSpPr>
        <p:spPr>
          <a:xfrm>
            <a:off x="3872377" y="1692875"/>
            <a:ext cx="2270173" cy="936025"/>
          </a:xfrm>
          <a:prstGeom prst="rect">
            <a:avLst/>
          </a:prstGeom>
          <a:noFill/>
        </p:spPr>
        <p:txBody>
          <a:bodyPr wrap="none" rtlCol="0" anchor="t">
            <a:spAutoFit/>
          </a:bodyPr>
          <a:lstStyle/>
          <a:p>
            <a:pPr algn="ctr">
              <a:lnSpc>
                <a:spcPts val="7800"/>
              </a:lnSpc>
            </a:pPr>
            <a:r>
              <a:rPr lang="en-US" sz="2800" b="1" spc="250" dirty="0">
                <a:solidFill>
                  <a:srgbClr val="414B3B"/>
                </a:solidFill>
                <a:latin typeface="Montserrat" panose="00000500000000000000"/>
                <a:sym typeface="+mn-ea"/>
              </a:rPr>
              <a:t>Syracuse </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50029" y="1866654"/>
            <a:ext cx="2687831" cy="70556"/>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09312" y="6773325"/>
            <a:ext cx="3014732" cy="3170368"/>
          </a:xfrm>
          <a:prstGeom prst="rect">
            <a:avLst/>
          </a:prstGeom>
        </p:spPr>
      </p:pic>
      <p:sp>
        <p:nvSpPr>
          <p:cNvPr id="4" name="TextBox 4"/>
          <p:cNvSpPr txBox="1"/>
          <p:nvPr/>
        </p:nvSpPr>
        <p:spPr>
          <a:xfrm>
            <a:off x="3200478" y="3776554"/>
            <a:ext cx="11887043" cy="4752583"/>
          </a:xfrm>
          <a:prstGeom prst="rect">
            <a:avLst/>
          </a:prstGeom>
        </p:spPr>
        <p:txBody>
          <a:bodyPr lIns="0" tIns="0" rIns="0" bIns="0" rtlCol="0" anchor="t">
            <a:spAutoFit/>
          </a:bodyPr>
          <a:lstStyle/>
          <a:p>
            <a:pPr marL="554990" lvl="1" indent="-277495">
              <a:lnSpc>
                <a:spcPts val="4675"/>
              </a:lnSpc>
              <a:buFont typeface="Arial" panose="020B0604020202020204"/>
              <a:buChar char="•"/>
            </a:pPr>
            <a:r>
              <a:rPr lang="en-US" sz="2570" dirty="0">
                <a:solidFill>
                  <a:srgbClr val="414B3B"/>
                </a:solidFill>
                <a:latin typeface="Montserrat" panose="00000500000000000000"/>
              </a:rPr>
              <a:t>Too many regions and dates are included in the file, so we decided take region as our index in the data frame.</a:t>
            </a:r>
          </a:p>
          <a:p>
            <a:pPr>
              <a:lnSpc>
                <a:spcPts val="4675"/>
              </a:lnSpc>
            </a:pPr>
            <a:endParaRPr lang="en-US" sz="2570" dirty="0">
              <a:solidFill>
                <a:srgbClr val="414B3B"/>
              </a:solidFill>
              <a:latin typeface="Montserrat" panose="00000500000000000000"/>
            </a:endParaRPr>
          </a:p>
          <a:p>
            <a:pPr marL="554990" lvl="1" indent="-277495">
              <a:lnSpc>
                <a:spcPts val="4675"/>
              </a:lnSpc>
              <a:buFont typeface="Arial" panose="020B0604020202020204"/>
              <a:buChar char="•"/>
            </a:pPr>
            <a:r>
              <a:rPr lang="en-US" sz="2570" dirty="0">
                <a:solidFill>
                  <a:srgbClr val="414B3B"/>
                </a:solidFill>
                <a:latin typeface="Montserrat" panose="00000500000000000000"/>
              </a:rPr>
              <a:t>Too much Region: Our first choice is Boston, but the tendency is NOT obvious. So we choose  Las Vegas &amp; Syracuse to represent South and North.</a:t>
            </a:r>
          </a:p>
          <a:p>
            <a:pPr>
              <a:lnSpc>
                <a:spcPts val="4675"/>
              </a:lnSpc>
            </a:pPr>
            <a:endParaRPr lang="en-US" sz="2570" dirty="0">
              <a:solidFill>
                <a:srgbClr val="414B3B"/>
              </a:solidFill>
              <a:latin typeface="Montserrat" panose="00000500000000000000"/>
            </a:endParaRPr>
          </a:p>
          <a:p>
            <a:pPr marL="554990" lvl="1" indent="-277495">
              <a:lnSpc>
                <a:spcPts val="4675"/>
              </a:lnSpc>
              <a:buFont typeface="Arial" panose="020B0604020202020204"/>
              <a:buChar char="•"/>
            </a:pPr>
            <a:r>
              <a:rPr lang="en-US" sz="2570" dirty="0">
                <a:solidFill>
                  <a:srgbClr val="414B3B"/>
                </a:solidFill>
                <a:latin typeface="Montserrat" panose="00000500000000000000"/>
              </a:rPr>
              <a:t>Different Type of Avocado with different </a:t>
            </a:r>
            <a:r>
              <a:rPr lang="en-US" sz="2570" dirty="0" err="1">
                <a:solidFill>
                  <a:srgbClr val="414B3B"/>
                </a:solidFill>
                <a:latin typeface="Montserrat" panose="00000500000000000000"/>
              </a:rPr>
              <a:t>avePrice</a:t>
            </a:r>
            <a:r>
              <a:rPr lang="en-US" sz="2570" dirty="0">
                <a:solidFill>
                  <a:srgbClr val="414B3B"/>
                </a:solidFill>
                <a:latin typeface="Montserrat" panose="00000500000000000000"/>
              </a:rPr>
              <a:t>.</a:t>
            </a:r>
          </a:p>
        </p:txBody>
      </p:sp>
      <p:sp>
        <p:nvSpPr>
          <p:cNvPr id="5" name="TextBox 5"/>
          <p:cNvSpPr txBox="1"/>
          <p:nvPr/>
        </p:nvSpPr>
        <p:spPr>
          <a:xfrm>
            <a:off x="3008228" y="876300"/>
            <a:ext cx="11971433" cy="1000125"/>
          </a:xfrm>
          <a:prstGeom prst="rect">
            <a:avLst/>
          </a:prstGeom>
        </p:spPr>
        <p:txBody>
          <a:bodyPr lIns="0" tIns="0" rIns="0" bIns="0" rtlCol="0" anchor="t">
            <a:spAutoFit/>
          </a:bodyPr>
          <a:lstStyle/>
          <a:p>
            <a:pPr algn="ctr">
              <a:lnSpc>
                <a:spcPts val="7800"/>
              </a:lnSpc>
            </a:pPr>
            <a:r>
              <a:rPr lang="en-US" sz="5570" spc="250">
                <a:solidFill>
                  <a:srgbClr val="414B3B"/>
                </a:solidFill>
                <a:latin typeface="Montserrat" panose="00000500000000000000"/>
              </a:rPr>
              <a:t>LIMITATION</a:t>
            </a:r>
          </a:p>
        </p:txBody>
      </p:sp>
      <p:pic>
        <p:nvPicPr>
          <p:cNvPr id="6" name="Picture 5"/>
          <p:cNvPicPr>
            <a:picLocks noChangeAspect="1"/>
          </p:cNvPicPr>
          <p:nvPr/>
        </p:nvPicPr>
        <p:blipFill>
          <a:blip r:embed="rId7"/>
          <a:stretch>
            <a:fillRect/>
          </a:stretch>
        </p:blipFill>
        <p:spPr>
          <a:xfrm>
            <a:off x="457200" y="3619500"/>
            <a:ext cx="7842885" cy="5119370"/>
          </a:xfrm>
          <a:prstGeom prst="rect">
            <a:avLst/>
          </a:prstGeom>
        </p:spPr>
      </p:pic>
      <p:pic>
        <p:nvPicPr>
          <p:cNvPr id="7" name="Picture 6"/>
          <p:cNvPicPr>
            <a:picLocks noChangeAspect="1"/>
          </p:cNvPicPr>
          <p:nvPr/>
        </p:nvPicPr>
        <p:blipFill>
          <a:blip r:embed="rId8"/>
          <a:stretch>
            <a:fillRect/>
          </a:stretch>
        </p:blipFill>
        <p:spPr>
          <a:xfrm>
            <a:off x="8991600" y="3619500"/>
            <a:ext cx="7562215" cy="4915535"/>
          </a:xfrm>
          <a:prstGeom prst="rect">
            <a:avLst/>
          </a:prstGeom>
        </p:spPr>
      </p:pic>
      <p:sp>
        <p:nvSpPr>
          <p:cNvPr id="8" name="Text Box 7"/>
          <p:cNvSpPr txBox="1"/>
          <p:nvPr/>
        </p:nvSpPr>
        <p:spPr>
          <a:xfrm>
            <a:off x="4973955" y="4488815"/>
            <a:ext cx="309880" cy="368300"/>
          </a:xfrm>
          <a:prstGeom prst="rect">
            <a:avLst/>
          </a:prstGeom>
          <a:noFill/>
        </p:spPr>
        <p:txBody>
          <a:bodyPr wrap="none" rtlCol="0">
            <a:spAutoFit/>
          </a:bodyPr>
          <a:lstStyle/>
          <a:p>
            <a:endParaRPr lang="en-US"/>
          </a:p>
        </p:txBody>
      </p:sp>
      <p:sp>
        <p:nvSpPr>
          <p:cNvPr id="9" name="Text Box 8"/>
          <p:cNvSpPr txBox="1"/>
          <p:nvPr/>
        </p:nvSpPr>
        <p:spPr>
          <a:xfrm>
            <a:off x="5146100" y="4126865"/>
            <a:ext cx="2089033" cy="922625"/>
          </a:xfrm>
          <a:prstGeom prst="rect">
            <a:avLst/>
          </a:prstGeom>
          <a:noFill/>
        </p:spPr>
        <p:txBody>
          <a:bodyPr wrap="none" rtlCol="0" anchor="t">
            <a:spAutoFit/>
          </a:bodyPr>
          <a:lstStyle/>
          <a:p>
            <a:pPr algn="ctr">
              <a:lnSpc>
                <a:spcPts val="7800"/>
              </a:lnSpc>
            </a:pPr>
            <a:r>
              <a:rPr lang="en-US" sz="2400" b="1" spc="250" dirty="0">
                <a:solidFill>
                  <a:srgbClr val="414B3B"/>
                </a:solidFill>
                <a:latin typeface="Montserrat" panose="00000500000000000000"/>
                <a:sym typeface="+mn-ea"/>
              </a:rPr>
              <a:t>Las Vegas</a:t>
            </a:r>
            <a:endParaRPr lang="en-US" sz="2400" b="1" dirty="0"/>
          </a:p>
        </p:txBody>
      </p:sp>
      <p:sp>
        <p:nvSpPr>
          <p:cNvPr id="10" name="Text Box 9"/>
          <p:cNvSpPr txBox="1"/>
          <p:nvPr/>
        </p:nvSpPr>
        <p:spPr>
          <a:xfrm>
            <a:off x="14260882" y="4076700"/>
            <a:ext cx="1893467" cy="922625"/>
          </a:xfrm>
          <a:prstGeom prst="rect">
            <a:avLst/>
          </a:prstGeom>
          <a:noFill/>
        </p:spPr>
        <p:txBody>
          <a:bodyPr wrap="none" rtlCol="0" anchor="t">
            <a:spAutoFit/>
          </a:bodyPr>
          <a:lstStyle/>
          <a:p>
            <a:pPr algn="ctr">
              <a:lnSpc>
                <a:spcPts val="7800"/>
              </a:lnSpc>
            </a:pPr>
            <a:r>
              <a:rPr lang="en-US" sz="2400" b="1" spc="250" dirty="0">
                <a:solidFill>
                  <a:srgbClr val="414B3B"/>
                </a:solidFill>
                <a:latin typeface="Montserrat" panose="00000500000000000000"/>
                <a:sym typeface="+mn-ea"/>
              </a:rPr>
              <a:t>Syracuse</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00085" y="3010005"/>
            <a:ext cx="2687831" cy="7055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372195" y="5143500"/>
            <a:ext cx="3887105" cy="2935434"/>
          </a:xfrm>
          <a:prstGeom prst="rect">
            <a:avLst/>
          </a:prstGeom>
        </p:spPr>
      </p:pic>
      <p:sp>
        <p:nvSpPr>
          <p:cNvPr id="4" name="TextBox 4"/>
          <p:cNvSpPr txBox="1"/>
          <p:nvPr/>
        </p:nvSpPr>
        <p:spPr>
          <a:xfrm>
            <a:off x="2630827" y="3613802"/>
            <a:ext cx="9624761" cy="6609053"/>
          </a:xfrm>
          <a:prstGeom prst="rect">
            <a:avLst/>
          </a:prstGeom>
        </p:spPr>
        <p:txBody>
          <a:bodyPr lIns="0" tIns="0" rIns="0" bIns="0" rtlCol="0" anchor="t">
            <a:spAutoFit/>
          </a:bodyPr>
          <a:lstStyle/>
          <a:p>
            <a:pPr>
              <a:lnSpc>
                <a:spcPts val="5800"/>
              </a:lnSpc>
            </a:pPr>
            <a:endParaRPr dirty="0"/>
          </a:p>
          <a:p>
            <a:pPr marL="688340" lvl="1" indent="-344170">
              <a:lnSpc>
                <a:spcPts val="5800"/>
              </a:lnSpc>
              <a:buFont typeface="Arial" panose="020B0604020202020204"/>
              <a:buChar char="•"/>
            </a:pPr>
            <a:r>
              <a:rPr lang="en-US" sz="3185" dirty="0">
                <a:solidFill>
                  <a:srgbClr val="414B3B"/>
                </a:solidFill>
                <a:latin typeface="Montserrat" panose="00000500000000000000"/>
              </a:rPr>
              <a:t>Demand curve fits for most of the cities, but there are still minor cities like Boston doesn't fit for this model.</a:t>
            </a:r>
          </a:p>
          <a:p>
            <a:pPr marL="688340" lvl="1" indent="-344170">
              <a:lnSpc>
                <a:spcPts val="5800"/>
              </a:lnSpc>
              <a:buFont typeface="Arial" panose="020B0604020202020204"/>
              <a:buChar char="•"/>
            </a:pPr>
            <a:r>
              <a:rPr lang="en-US" sz="3185" dirty="0">
                <a:solidFill>
                  <a:srgbClr val="414B3B"/>
                </a:solidFill>
                <a:latin typeface="Montserrat" panose="00000500000000000000"/>
              </a:rPr>
              <a:t>Next step： Improve the model by taking into consideration other elements.</a:t>
            </a:r>
          </a:p>
          <a:p>
            <a:pPr>
              <a:lnSpc>
                <a:spcPts val="5800"/>
              </a:lnSpc>
            </a:pPr>
            <a:endParaRPr lang="en-US" sz="3185" dirty="0">
              <a:solidFill>
                <a:srgbClr val="414B3B"/>
              </a:solidFill>
              <a:latin typeface="Montserrat" panose="00000500000000000000"/>
            </a:endParaRPr>
          </a:p>
          <a:p>
            <a:pPr>
              <a:lnSpc>
                <a:spcPts val="5800"/>
              </a:lnSpc>
            </a:pPr>
            <a:endParaRPr lang="en-US" sz="3185" dirty="0">
              <a:solidFill>
                <a:srgbClr val="414B3B"/>
              </a:solidFill>
              <a:latin typeface="Montserrat" panose="00000500000000000000"/>
            </a:endParaRPr>
          </a:p>
          <a:p>
            <a:pPr>
              <a:lnSpc>
                <a:spcPts val="5800"/>
              </a:lnSpc>
            </a:pPr>
            <a:endParaRPr lang="en-US" sz="3185" dirty="0">
              <a:solidFill>
                <a:srgbClr val="414B3B"/>
              </a:solidFill>
              <a:latin typeface="Montserrat" panose="00000500000000000000"/>
            </a:endParaRPr>
          </a:p>
        </p:txBody>
      </p:sp>
      <p:sp>
        <p:nvSpPr>
          <p:cNvPr id="5" name="TextBox 5"/>
          <p:cNvSpPr txBox="1"/>
          <p:nvPr/>
        </p:nvSpPr>
        <p:spPr>
          <a:xfrm>
            <a:off x="3158284" y="1989437"/>
            <a:ext cx="11971433" cy="959239"/>
          </a:xfrm>
          <a:prstGeom prst="rect">
            <a:avLst/>
          </a:prstGeom>
        </p:spPr>
        <p:txBody>
          <a:bodyPr lIns="0" tIns="0" rIns="0" bIns="0" rtlCol="0" anchor="t">
            <a:spAutoFit/>
          </a:bodyPr>
          <a:lstStyle/>
          <a:p>
            <a:pPr algn="ctr">
              <a:lnSpc>
                <a:spcPts val="7800"/>
              </a:lnSpc>
            </a:pPr>
            <a:r>
              <a:rPr lang="en-US" sz="5570" spc="250">
                <a:solidFill>
                  <a:srgbClr val="414B3B"/>
                </a:solidFill>
                <a:latin typeface="Montserrat" panose="00000500000000000000"/>
              </a:rPr>
              <a:t>CONCLUSION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
        <p:cNvGrpSpPr/>
        <p:nvPr/>
      </p:nvGrpSpPr>
      <p:grpSpPr>
        <a:xfrm>
          <a:off x="0" y="0"/>
          <a:ext cx="0" cy="0"/>
          <a:chOff x="0" y="0"/>
          <a:chExt cx="0" cy="0"/>
        </a:xfrm>
      </p:grpSpPr>
      <p:sp>
        <p:nvSpPr>
          <p:cNvPr id="3" name="Text Box 2"/>
          <p:cNvSpPr txBox="1"/>
          <p:nvPr/>
        </p:nvSpPr>
        <p:spPr>
          <a:xfrm>
            <a:off x="5556568" y="3695700"/>
            <a:ext cx="7360285" cy="1091565"/>
          </a:xfrm>
          <a:prstGeom prst="rect">
            <a:avLst/>
          </a:prstGeom>
          <a:noFill/>
        </p:spPr>
        <p:txBody>
          <a:bodyPr wrap="none" rtlCol="0">
            <a:spAutoFit/>
          </a:bodyPr>
          <a:lstStyle/>
          <a:p>
            <a:pPr algn="ctr">
              <a:lnSpc>
                <a:spcPts val="7800"/>
              </a:lnSpc>
            </a:pPr>
            <a:r>
              <a:rPr lang="en-US" sz="8800" b="1" spc="250">
                <a:solidFill>
                  <a:srgbClr val="414B3B"/>
                </a:solidFill>
                <a:latin typeface="Montserrat" panose="00000500000000000000"/>
                <a:sym typeface="+mn-ea"/>
              </a:rPr>
              <a:t>THANK YOU</a:t>
            </a:r>
          </a:p>
        </p:txBody>
      </p:sp>
      <p:pic>
        <p:nvPicPr>
          <p:cNvPr id="4"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82838" y="5219798"/>
            <a:ext cx="3123166" cy="31288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00085" y="2949045"/>
            <a:ext cx="2687831" cy="70556"/>
          </a:xfrm>
          <a:prstGeom prst="rect">
            <a:avLst/>
          </a:prstGeom>
        </p:spPr>
      </p:pic>
      <p:pic>
        <p:nvPicPr>
          <p:cNvPr id="3" name="Picture 3"/>
          <p:cNvPicPr>
            <a:picLocks noChangeAspect="1"/>
          </p:cNvPicPr>
          <p:nvPr/>
        </p:nvPicPr>
        <p:blipFill>
          <a:blip r:embed="rId4"/>
          <a:srcRect/>
          <a:stretch>
            <a:fillRect/>
          </a:stretch>
        </p:blipFill>
        <p:spPr>
          <a:xfrm>
            <a:off x="1714144" y="3519605"/>
            <a:ext cx="4995766" cy="4321338"/>
          </a:xfrm>
          <a:prstGeom prst="rect">
            <a:avLst/>
          </a:prstGeom>
        </p:spPr>
      </p:pic>
      <p:sp>
        <p:nvSpPr>
          <p:cNvPr id="4" name="TextBox 4"/>
          <p:cNvSpPr txBox="1"/>
          <p:nvPr/>
        </p:nvSpPr>
        <p:spPr>
          <a:xfrm>
            <a:off x="7222869" y="3948794"/>
            <a:ext cx="8841139" cy="5073453"/>
          </a:xfrm>
          <a:prstGeom prst="rect">
            <a:avLst/>
          </a:prstGeom>
        </p:spPr>
        <p:txBody>
          <a:bodyPr lIns="0" tIns="0" rIns="0" bIns="0" rtlCol="0" anchor="t">
            <a:spAutoFit/>
          </a:bodyPr>
          <a:lstStyle/>
          <a:p>
            <a:pPr marL="688340" lvl="1" indent="-344170">
              <a:lnSpc>
                <a:spcPts val="5800"/>
              </a:lnSpc>
              <a:buFont typeface="Arial" panose="020B0604020202020204"/>
              <a:buChar char="•"/>
            </a:pPr>
            <a:r>
              <a:rPr lang="en-US" sz="3185">
                <a:solidFill>
                  <a:srgbClr val="414B3B"/>
                </a:solidFill>
                <a:latin typeface="Montserrat" panose="00000500000000000000"/>
              </a:rPr>
              <a:t>Our objective is to create a predictive model for the total volumes of avocados sold affected by their price. </a:t>
            </a:r>
          </a:p>
          <a:p>
            <a:pPr marL="688340" lvl="1" indent="-344170">
              <a:lnSpc>
                <a:spcPts val="5800"/>
              </a:lnSpc>
              <a:buFont typeface="Arial" panose="020B0604020202020204"/>
              <a:buChar char="•"/>
            </a:pPr>
            <a:r>
              <a:rPr lang="en-US" sz="3185">
                <a:solidFill>
                  <a:srgbClr val="414B3B"/>
                </a:solidFill>
                <a:latin typeface="Montserrat" panose="00000500000000000000"/>
              </a:rPr>
              <a:t>To test if the model fits the demand curve (as price increases, demand/ volume decreases).</a:t>
            </a:r>
          </a:p>
          <a:p>
            <a:pPr>
              <a:lnSpc>
                <a:spcPts val="5800"/>
              </a:lnSpc>
            </a:pPr>
            <a:endParaRPr lang="en-US" sz="3185">
              <a:solidFill>
                <a:srgbClr val="414B3B"/>
              </a:solidFill>
              <a:latin typeface="Montserrat" panose="00000500000000000000"/>
            </a:endParaRPr>
          </a:p>
        </p:txBody>
      </p:sp>
      <p:sp>
        <p:nvSpPr>
          <p:cNvPr id="5" name="TextBox 5"/>
          <p:cNvSpPr txBox="1"/>
          <p:nvPr/>
        </p:nvSpPr>
        <p:spPr>
          <a:xfrm>
            <a:off x="3158284" y="1989437"/>
            <a:ext cx="11971433" cy="959239"/>
          </a:xfrm>
          <a:prstGeom prst="rect">
            <a:avLst/>
          </a:prstGeom>
        </p:spPr>
        <p:txBody>
          <a:bodyPr lIns="0" tIns="0" rIns="0" bIns="0" rtlCol="0" anchor="t">
            <a:spAutoFit/>
          </a:bodyPr>
          <a:lstStyle/>
          <a:p>
            <a:pPr algn="ctr">
              <a:lnSpc>
                <a:spcPts val="7800"/>
              </a:lnSpc>
            </a:pPr>
            <a:r>
              <a:rPr lang="en-US" sz="5570" spc="250">
                <a:solidFill>
                  <a:srgbClr val="414B3B"/>
                </a:solidFill>
                <a:latin typeface="Montserrat" panose="00000500000000000000"/>
              </a:rPr>
              <a:t>OUR TASK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48345" y="2949045"/>
            <a:ext cx="2687831" cy="70556"/>
          </a:xfrm>
          <a:prstGeom prst="rect">
            <a:avLst/>
          </a:prstGeom>
        </p:spPr>
      </p:pic>
      <p:sp>
        <p:nvSpPr>
          <p:cNvPr id="3" name="TextBox 3"/>
          <p:cNvSpPr txBox="1"/>
          <p:nvPr/>
        </p:nvSpPr>
        <p:spPr>
          <a:xfrm>
            <a:off x="3354864" y="3857801"/>
            <a:ext cx="11578273" cy="5033850"/>
          </a:xfrm>
          <a:prstGeom prst="rect">
            <a:avLst/>
          </a:prstGeom>
        </p:spPr>
        <p:txBody>
          <a:bodyPr lIns="0" tIns="0" rIns="0" bIns="0" rtlCol="0" anchor="t">
            <a:spAutoFit/>
          </a:bodyPr>
          <a:lstStyle/>
          <a:p>
            <a:pPr marL="688975" lvl="1" indent="-344805" algn="just">
              <a:lnSpc>
                <a:spcPts val="4470"/>
              </a:lnSpc>
              <a:buFont typeface="Arial" panose="020B0604020202020204"/>
              <a:buChar char="•"/>
            </a:pPr>
            <a:r>
              <a:rPr lang="en-US" sz="3190">
                <a:solidFill>
                  <a:srgbClr val="414B3B"/>
                </a:solidFill>
                <a:latin typeface="Montserrat" panose="00000500000000000000"/>
              </a:rPr>
              <a:t>It is a CSV file downloaded from Kaggle.com containing the avocado price and total volume sorted by region alphabetically and year (from 2015 to 2018).</a:t>
            </a:r>
          </a:p>
          <a:p>
            <a:pPr marL="688975" lvl="1" indent="-344805" algn="just">
              <a:lnSpc>
                <a:spcPts val="4470"/>
              </a:lnSpc>
              <a:buFont typeface="Arial" panose="020B0604020202020204"/>
              <a:buChar char="•"/>
            </a:pPr>
            <a:r>
              <a:rPr lang="en-US" sz="3190">
                <a:solidFill>
                  <a:srgbClr val="414B3B"/>
                </a:solidFill>
                <a:latin typeface="Montserrat" panose="00000500000000000000"/>
              </a:rPr>
              <a:t>Our data includes several attributes (columns), such as "Average Price", "Total Volume", size of bags used, year, and region, as well as some invaluable ones like "4046" which makes no sense.</a:t>
            </a:r>
          </a:p>
          <a:p>
            <a:pPr marL="688975" lvl="1" indent="-344805" algn="just">
              <a:lnSpc>
                <a:spcPts val="4470"/>
              </a:lnSpc>
              <a:buFont typeface="Arial" panose="020B0604020202020204"/>
              <a:buChar char="•"/>
            </a:pPr>
            <a:r>
              <a:rPr lang="en-US" sz="3190">
                <a:solidFill>
                  <a:srgbClr val="414B3B"/>
                </a:solidFill>
                <a:latin typeface="Montserrat" panose="00000500000000000000"/>
              </a:rPr>
              <a:t>In total, we have 18250 data points.</a:t>
            </a:r>
          </a:p>
        </p:txBody>
      </p:sp>
      <p:sp>
        <p:nvSpPr>
          <p:cNvPr id="4" name="TextBox 4"/>
          <p:cNvSpPr txBox="1"/>
          <p:nvPr/>
        </p:nvSpPr>
        <p:spPr>
          <a:xfrm>
            <a:off x="3733068" y="1989437"/>
            <a:ext cx="10821864" cy="959239"/>
          </a:xfrm>
          <a:prstGeom prst="rect">
            <a:avLst/>
          </a:prstGeom>
        </p:spPr>
        <p:txBody>
          <a:bodyPr lIns="0" tIns="0" rIns="0" bIns="0" rtlCol="0" anchor="t">
            <a:spAutoFit/>
          </a:bodyPr>
          <a:lstStyle/>
          <a:p>
            <a:pPr algn="ctr">
              <a:lnSpc>
                <a:spcPts val="7800"/>
              </a:lnSpc>
            </a:pPr>
            <a:r>
              <a:rPr lang="en-US" sz="5570" spc="250">
                <a:solidFill>
                  <a:srgbClr val="414B3B"/>
                </a:solidFill>
                <a:latin typeface="Montserrat" panose="00000500000000000000"/>
              </a:rPr>
              <a:t>OUR DATA</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933136" y="578311"/>
            <a:ext cx="2886639" cy="281840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
        <p:cNvGrpSpPr/>
        <p:nvPr/>
      </p:nvGrpSpPr>
      <p:grpSpPr>
        <a:xfrm>
          <a:off x="0" y="0"/>
          <a:ext cx="0" cy="0"/>
          <a:chOff x="0" y="0"/>
          <a:chExt cx="0" cy="0"/>
        </a:xfrm>
      </p:grpSpPr>
      <p:sp>
        <p:nvSpPr>
          <p:cNvPr id="2" name="TextBox 2"/>
          <p:cNvSpPr txBox="1"/>
          <p:nvPr/>
        </p:nvSpPr>
        <p:spPr>
          <a:xfrm>
            <a:off x="3181947" y="3451733"/>
            <a:ext cx="11924105" cy="5073142"/>
          </a:xfrm>
          <a:prstGeom prst="rect">
            <a:avLst/>
          </a:prstGeom>
        </p:spPr>
        <p:txBody>
          <a:bodyPr lIns="0" tIns="0" rIns="0" bIns="0" rtlCol="0" anchor="t">
            <a:spAutoFit/>
          </a:bodyPr>
          <a:lstStyle/>
          <a:p>
            <a:pPr marL="688975" lvl="1" indent="-344805">
              <a:lnSpc>
                <a:spcPts val="5810"/>
              </a:lnSpc>
              <a:buFont typeface="Arial" panose="020B0604020202020204"/>
              <a:buChar char="•"/>
            </a:pPr>
            <a:r>
              <a:rPr lang="en-US" sz="3190">
                <a:solidFill>
                  <a:srgbClr val="414B3B"/>
                </a:solidFill>
                <a:latin typeface="Montserrat" panose="00000500000000000000"/>
              </a:rPr>
              <a:t>In order to represent the most valuable data, we used</a:t>
            </a:r>
            <a:r>
              <a:rPr lang="en-US" sz="3190">
                <a:solidFill>
                  <a:srgbClr val="414B3B"/>
                </a:solidFill>
                <a:latin typeface="Montserrat Bold" panose="00000600000000000000"/>
              </a:rPr>
              <a:t> Pandas</a:t>
            </a:r>
            <a:r>
              <a:rPr lang="en-US" sz="3190">
                <a:solidFill>
                  <a:srgbClr val="414B3B"/>
                </a:solidFill>
                <a:latin typeface="Montserrat" panose="00000500000000000000"/>
              </a:rPr>
              <a:t> to do the data cleaning and solved the problems like disordered timelines. Therefore, we are easier to find the pattern in our data.</a:t>
            </a:r>
          </a:p>
          <a:p>
            <a:pPr marL="688975" lvl="1" indent="-344805">
              <a:lnSpc>
                <a:spcPts val="5810"/>
              </a:lnSpc>
              <a:buFont typeface="Arial" panose="020B0604020202020204"/>
              <a:buChar char="•"/>
            </a:pPr>
            <a:r>
              <a:rPr lang="en-US" sz="3190">
                <a:solidFill>
                  <a:srgbClr val="414B3B"/>
                </a:solidFill>
                <a:latin typeface="Montserrat" panose="00000500000000000000"/>
              </a:rPr>
              <a:t>The reason for using Pandas is that it can help us sort a mixed, random dataset into a reasonable data frame. </a:t>
            </a:r>
          </a:p>
          <a:p>
            <a:pPr>
              <a:lnSpc>
                <a:spcPts val="5810"/>
              </a:lnSpc>
            </a:pPr>
            <a:endParaRPr lang="en-US" sz="3190">
              <a:solidFill>
                <a:srgbClr val="414B3B"/>
              </a:solidFill>
              <a:latin typeface="Montserrat" panose="00000500000000000000"/>
            </a:endParaRP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6043" y="6583883"/>
            <a:ext cx="2665905" cy="3409878"/>
          </a:xfrm>
          <a:prstGeom prst="rect">
            <a:avLst/>
          </a:prstGeom>
        </p:spPr>
      </p:pic>
      <p:sp>
        <p:nvSpPr>
          <p:cNvPr id="4" name="TextBox 4"/>
          <p:cNvSpPr txBox="1"/>
          <p:nvPr/>
        </p:nvSpPr>
        <p:spPr>
          <a:xfrm>
            <a:off x="3733068" y="914400"/>
            <a:ext cx="10821864" cy="1945683"/>
          </a:xfrm>
          <a:prstGeom prst="rect">
            <a:avLst/>
          </a:prstGeom>
        </p:spPr>
        <p:txBody>
          <a:bodyPr lIns="0" tIns="0" rIns="0" bIns="0" rtlCol="0" anchor="t">
            <a:spAutoFit/>
          </a:bodyPr>
          <a:lstStyle/>
          <a:p>
            <a:pPr algn="ctr">
              <a:lnSpc>
                <a:spcPts val="7800"/>
              </a:lnSpc>
            </a:pPr>
            <a:r>
              <a:rPr lang="en-US" sz="5570" spc="250">
                <a:solidFill>
                  <a:srgbClr val="414B3B"/>
                </a:solidFill>
                <a:latin typeface="Montserrat" panose="00000500000000000000"/>
              </a:rPr>
              <a:t>REPRESENTATION AND PREPROCESSING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
        <p:cNvGrpSpPr/>
        <p:nvPr/>
      </p:nvGrpSpPr>
      <p:grpSpPr>
        <a:xfrm>
          <a:off x="0" y="0"/>
          <a:ext cx="0" cy="0"/>
          <a:chOff x="0" y="0"/>
          <a:chExt cx="0" cy="0"/>
        </a:xfrm>
      </p:grpSpPr>
      <p:sp>
        <p:nvSpPr>
          <p:cNvPr id="2" name="TextBox 2"/>
          <p:cNvSpPr txBox="1"/>
          <p:nvPr/>
        </p:nvSpPr>
        <p:spPr>
          <a:xfrm>
            <a:off x="3733068" y="914400"/>
            <a:ext cx="10821864" cy="1945683"/>
          </a:xfrm>
          <a:prstGeom prst="rect">
            <a:avLst/>
          </a:prstGeom>
        </p:spPr>
        <p:txBody>
          <a:bodyPr lIns="0" tIns="0" rIns="0" bIns="0" rtlCol="0" anchor="t">
            <a:spAutoFit/>
          </a:bodyPr>
          <a:lstStyle/>
          <a:p>
            <a:pPr algn="ctr">
              <a:lnSpc>
                <a:spcPts val="7800"/>
              </a:lnSpc>
            </a:pPr>
            <a:r>
              <a:rPr lang="en-US" sz="5570" spc="250">
                <a:solidFill>
                  <a:srgbClr val="414B3B"/>
                </a:solidFill>
                <a:latin typeface="Montserrat" panose="00000500000000000000"/>
              </a:rPr>
              <a:t>REPRESENTATION AND PREPROCESSING CONT.</a:t>
            </a:r>
          </a:p>
        </p:txBody>
      </p:sp>
      <p:sp>
        <p:nvSpPr>
          <p:cNvPr id="3" name="TextBox 3"/>
          <p:cNvSpPr txBox="1"/>
          <p:nvPr/>
        </p:nvSpPr>
        <p:spPr>
          <a:xfrm>
            <a:off x="3181947" y="2987626"/>
            <a:ext cx="11924105" cy="7273417"/>
          </a:xfrm>
          <a:prstGeom prst="rect">
            <a:avLst/>
          </a:prstGeom>
        </p:spPr>
        <p:txBody>
          <a:bodyPr lIns="0" tIns="0" rIns="0" bIns="0" rtlCol="0" anchor="t">
            <a:spAutoFit/>
          </a:bodyPr>
          <a:lstStyle/>
          <a:p>
            <a:pPr marL="688975" lvl="1" indent="-344805">
              <a:lnSpc>
                <a:spcPts val="5810"/>
              </a:lnSpc>
              <a:buFont typeface="Arial" panose="020B0604020202020204"/>
              <a:buChar char="•"/>
            </a:pPr>
            <a:r>
              <a:rPr lang="en-US" sz="3190">
                <a:solidFill>
                  <a:srgbClr val="414B3B"/>
                </a:solidFill>
                <a:latin typeface="Montserrat" panose="00000500000000000000"/>
              </a:rPr>
              <a:t>In summary, we dropped 4 columns (which have random column names ie. numbers)</a:t>
            </a:r>
          </a:p>
          <a:p>
            <a:pPr marL="688975" lvl="1" indent="-344805">
              <a:lnSpc>
                <a:spcPts val="5810"/>
              </a:lnSpc>
              <a:buFont typeface="Arial" panose="020B0604020202020204"/>
              <a:buChar char="•"/>
            </a:pPr>
            <a:r>
              <a:rPr lang="en-US" sz="3190">
                <a:solidFill>
                  <a:srgbClr val="414B3B"/>
                </a:solidFill>
                <a:latin typeface="Montserrat" panose="00000500000000000000"/>
              </a:rPr>
              <a:t>Only kept the "organic" type because organic avocados are generally more expensive than normal ones. Otherwise, the data will affect our analysis.</a:t>
            </a:r>
          </a:p>
          <a:p>
            <a:pPr marL="688975" lvl="1" indent="-344805">
              <a:lnSpc>
                <a:spcPts val="5810"/>
              </a:lnSpc>
              <a:buFont typeface="Arial" panose="020B0604020202020204"/>
              <a:buChar char="•"/>
            </a:pPr>
            <a:r>
              <a:rPr lang="en-US" sz="3190">
                <a:solidFill>
                  <a:srgbClr val="414B3B"/>
                </a:solidFill>
                <a:latin typeface="Montserrat" panose="00000500000000000000"/>
              </a:rPr>
              <a:t>Reordered the data from sorting by regions to sorting by date in ascending order.</a:t>
            </a:r>
          </a:p>
          <a:p>
            <a:pPr marL="688975" lvl="1" indent="-344805">
              <a:lnSpc>
                <a:spcPts val="5810"/>
              </a:lnSpc>
              <a:buFont typeface="Arial" panose="020B0604020202020204"/>
              <a:buChar char="•"/>
            </a:pPr>
            <a:r>
              <a:rPr lang="en-US" sz="3190">
                <a:solidFill>
                  <a:srgbClr val="414B3B"/>
                </a:solidFill>
                <a:latin typeface="Montserrat" panose="00000500000000000000"/>
              </a:rPr>
              <a:t>Changed the type data of values in "Date" column from strings to numeric, so the model can detect directly.</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1975" y="205990"/>
            <a:ext cx="3295715" cy="297213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228600" y="2628900"/>
            <a:ext cx="17628235" cy="6272530"/>
          </a:xfrm>
          <a:prstGeom prst="rect">
            <a:avLst/>
          </a:prstGeom>
        </p:spPr>
      </p:pic>
      <p:pic>
        <p:nvPicPr>
          <p:cNvPr id="4" name="Picture 4"/>
          <p:cNvPicPr>
            <a:picLocks noChangeAspect="1"/>
          </p:cNvPicPr>
          <p:nvPr/>
        </p:nvPicPr>
        <p:blipFill>
          <a:blip r:embed="rId3"/>
          <a:srcRect/>
          <a:stretch>
            <a:fillRect/>
          </a:stretch>
        </p:blipFill>
        <p:spPr>
          <a:xfrm>
            <a:off x="2666852" y="2781425"/>
            <a:ext cx="14012130" cy="6273675"/>
          </a:xfrm>
          <a:prstGeom prst="rect">
            <a:avLst/>
          </a:prstGeom>
        </p:spPr>
      </p:pic>
      <p:sp>
        <p:nvSpPr>
          <p:cNvPr id="5" name="TextBox 5"/>
          <p:cNvSpPr txBox="1"/>
          <p:nvPr/>
        </p:nvSpPr>
        <p:spPr>
          <a:xfrm>
            <a:off x="450377" y="491930"/>
            <a:ext cx="10821864" cy="959239"/>
          </a:xfrm>
          <a:prstGeom prst="rect">
            <a:avLst/>
          </a:prstGeom>
        </p:spPr>
        <p:txBody>
          <a:bodyPr lIns="0" tIns="0" rIns="0" bIns="0" rtlCol="0" anchor="t">
            <a:spAutoFit/>
          </a:bodyPr>
          <a:lstStyle/>
          <a:p>
            <a:pPr algn="ctr">
              <a:lnSpc>
                <a:spcPts val="7800"/>
              </a:lnSpc>
            </a:pPr>
            <a:r>
              <a:rPr lang="en-US" sz="5570" spc="250">
                <a:solidFill>
                  <a:srgbClr val="414B3B"/>
                </a:solidFill>
                <a:latin typeface="Montserrat" panose="00000500000000000000"/>
              </a:rPr>
              <a:t>CSV BEFORE VS. AFTER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00085" y="1942879"/>
            <a:ext cx="2687831" cy="70556"/>
          </a:xfrm>
          <a:prstGeom prst="rect">
            <a:avLst/>
          </a:prstGeom>
        </p:spPr>
      </p:pic>
      <p:sp>
        <p:nvSpPr>
          <p:cNvPr id="5" name="TextBox 5"/>
          <p:cNvSpPr txBox="1"/>
          <p:nvPr/>
        </p:nvSpPr>
        <p:spPr>
          <a:xfrm>
            <a:off x="6095921" y="2552859"/>
            <a:ext cx="8841139" cy="2231390"/>
          </a:xfrm>
          <a:prstGeom prst="rect">
            <a:avLst/>
          </a:prstGeom>
        </p:spPr>
        <p:txBody>
          <a:bodyPr lIns="0" tIns="0" rIns="0" bIns="0" rtlCol="0" anchor="t">
            <a:spAutoFit/>
          </a:bodyPr>
          <a:lstStyle/>
          <a:p>
            <a:pPr>
              <a:lnSpc>
                <a:spcPts val="5800"/>
              </a:lnSpc>
            </a:pPr>
            <a:endParaRPr/>
          </a:p>
          <a:p>
            <a:pPr>
              <a:lnSpc>
                <a:spcPts val="5800"/>
              </a:lnSpc>
            </a:pPr>
            <a:endParaRPr/>
          </a:p>
          <a:p>
            <a:pPr>
              <a:lnSpc>
                <a:spcPts val="5800"/>
              </a:lnSpc>
            </a:pPr>
            <a:endParaRPr/>
          </a:p>
        </p:txBody>
      </p:sp>
      <p:sp>
        <p:nvSpPr>
          <p:cNvPr id="6" name="TextBox 6"/>
          <p:cNvSpPr txBox="1"/>
          <p:nvPr/>
        </p:nvSpPr>
        <p:spPr>
          <a:xfrm>
            <a:off x="3158284" y="914400"/>
            <a:ext cx="11971433" cy="1000125"/>
          </a:xfrm>
          <a:prstGeom prst="rect">
            <a:avLst/>
          </a:prstGeom>
        </p:spPr>
        <p:txBody>
          <a:bodyPr lIns="0" tIns="0" rIns="0" bIns="0" rtlCol="0" anchor="t">
            <a:spAutoFit/>
          </a:bodyPr>
          <a:lstStyle/>
          <a:p>
            <a:pPr algn="ctr">
              <a:lnSpc>
                <a:spcPts val="7800"/>
              </a:lnSpc>
            </a:pPr>
            <a:r>
              <a:rPr lang="en-US" sz="5570" spc="250">
                <a:solidFill>
                  <a:srgbClr val="414B3B"/>
                </a:solidFill>
                <a:latin typeface="Montserrat" panose="00000500000000000000"/>
              </a:rPr>
              <a:t>VISUALIZATION</a:t>
            </a:r>
          </a:p>
        </p:txBody>
      </p:sp>
      <p:pic>
        <p:nvPicPr>
          <p:cNvPr id="7" name="Picture 2"/>
          <p:cNvPicPr>
            <a:picLocks noChangeAspect="1"/>
          </p:cNvPicPr>
          <p:nvPr/>
        </p:nvPicPr>
        <p:blipFill>
          <a:blip r:embed="rId4"/>
          <a:srcRect/>
          <a:stretch>
            <a:fillRect/>
          </a:stretch>
        </p:blipFill>
        <p:spPr>
          <a:xfrm>
            <a:off x="457210" y="3543133"/>
            <a:ext cx="6326156" cy="4744617"/>
          </a:xfrm>
          <a:prstGeom prst="rect">
            <a:avLst/>
          </a:prstGeom>
        </p:spPr>
      </p:pic>
      <p:pic>
        <p:nvPicPr>
          <p:cNvPr id="8" name="Picture 3"/>
          <p:cNvPicPr>
            <a:picLocks noChangeAspect="1"/>
          </p:cNvPicPr>
          <p:nvPr/>
        </p:nvPicPr>
        <p:blipFill>
          <a:blip r:embed="rId5"/>
          <a:srcRect/>
          <a:stretch>
            <a:fillRect/>
          </a:stretch>
        </p:blipFill>
        <p:spPr>
          <a:xfrm>
            <a:off x="7701280" y="2379980"/>
            <a:ext cx="8849995" cy="3769360"/>
          </a:xfrm>
          <a:prstGeom prst="rect">
            <a:avLst/>
          </a:prstGeom>
        </p:spPr>
      </p:pic>
      <p:pic>
        <p:nvPicPr>
          <p:cNvPr id="9" name="Picture 4"/>
          <p:cNvPicPr>
            <a:picLocks noChangeAspect="1"/>
          </p:cNvPicPr>
          <p:nvPr/>
        </p:nvPicPr>
        <p:blipFill>
          <a:blip r:embed="rId6"/>
          <a:srcRect/>
          <a:stretch>
            <a:fillRect/>
          </a:stretch>
        </p:blipFill>
        <p:spPr>
          <a:xfrm>
            <a:off x="7848600" y="6286500"/>
            <a:ext cx="8465185" cy="38652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00085" y="1942879"/>
            <a:ext cx="2687831" cy="70556"/>
          </a:xfrm>
          <a:prstGeom prst="rect">
            <a:avLst/>
          </a:prstGeom>
        </p:spPr>
      </p:pic>
      <p:sp>
        <p:nvSpPr>
          <p:cNvPr id="5" name="TextBox 5"/>
          <p:cNvSpPr txBox="1"/>
          <p:nvPr/>
        </p:nvSpPr>
        <p:spPr>
          <a:xfrm>
            <a:off x="6095921" y="2552859"/>
            <a:ext cx="8841139" cy="2231390"/>
          </a:xfrm>
          <a:prstGeom prst="rect">
            <a:avLst/>
          </a:prstGeom>
        </p:spPr>
        <p:txBody>
          <a:bodyPr lIns="0" tIns="0" rIns="0" bIns="0" rtlCol="0" anchor="t">
            <a:spAutoFit/>
          </a:bodyPr>
          <a:lstStyle/>
          <a:p>
            <a:pPr>
              <a:lnSpc>
                <a:spcPts val="5800"/>
              </a:lnSpc>
            </a:pPr>
            <a:endParaRPr/>
          </a:p>
          <a:p>
            <a:pPr>
              <a:lnSpc>
                <a:spcPts val="5800"/>
              </a:lnSpc>
            </a:pPr>
            <a:endParaRPr/>
          </a:p>
          <a:p>
            <a:pPr>
              <a:lnSpc>
                <a:spcPts val="5800"/>
              </a:lnSpc>
            </a:pPr>
            <a:endParaRPr/>
          </a:p>
        </p:txBody>
      </p:sp>
      <p:sp>
        <p:nvSpPr>
          <p:cNvPr id="6" name="TextBox 6"/>
          <p:cNvSpPr txBox="1"/>
          <p:nvPr/>
        </p:nvSpPr>
        <p:spPr>
          <a:xfrm>
            <a:off x="3158284" y="914400"/>
            <a:ext cx="11971433" cy="1000125"/>
          </a:xfrm>
          <a:prstGeom prst="rect">
            <a:avLst/>
          </a:prstGeom>
        </p:spPr>
        <p:txBody>
          <a:bodyPr lIns="0" tIns="0" rIns="0" bIns="0" rtlCol="0" anchor="t">
            <a:spAutoFit/>
          </a:bodyPr>
          <a:lstStyle/>
          <a:p>
            <a:pPr algn="ctr">
              <a:lnSpc>
                <a:spcPts val="7800"/>
              </a:lnSpc>
            </a:pPr>
            <a:r>
              <a:rPr lang="en-US" sz="5570" spc="250">
                <a:solidFill>
                  <a:srgbClr val="414B3B"/>
                </a:solidFill>
                <a:latin typeface="Montserrat" panose="00000500000000000000"/>
              </a:rPr>
              <a:t>VISUALIZATION</a:t>
            </a:r>
          </a:p>
        </p:txBody>
      </p:sp>
      <p:pic>
        <p:nvPicPr>
          <p:cNvPr id="2" name="Picture 2"/>
          <p:cNvPicPr>
            <a:picLocks noChangeAspect="1"/>
          </p:cNvPicPr>
          <p:nvPr/>
        </p:nvPicPr>
        <p:blipFill>
          <a:blip r:embed="rId4"/>
          <a:srcRect/>
          <a:stretch>
            <a:fillRect/>
          </a:stretch>
        </p:blipFill>
        <p:spPr>
          <a:xfrm>
            <a:off x="2317310" y="2663247"/>
            <a:ext cx="14367785" cy="640763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05562" y="3202835"/>
            <a:ext cx="5739995" cy="624761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800085" y="1942879"/>
            <a:ext cx="2687831" cy="7055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2660" y="4174022"/>
            <a:ext cx="3531247" cy="4114800"/>
          </a:xfrm>
          <a:prstGeom prst="rect">
            <a:avLst/>
          </a:prstGeom>
        </p:spPr>
      </p:pic>
      <p:sp>
        <p:nvSpPr>
          <p:cNvPr id="5" name="TextBox 5"/>
          <p:cNvSpPr txBox="1"/>
          <p:nvPr/>
        </p:nvSpPr>
        <p:spPr>
          <a:xfrm>
            <a:off x="6096000" y="2705100"/>
            <a:ext cx="11153854" cy="8678273"/>
          </a:xfrm>
          <a:prstGeom prst="rect">
            <a:avLst/>
          </a:prstGeom>
        </p:spPr>
        <p:txBody>
          <a:bodyPr wrap="square" lIns="0" tIns="0" rIns="0" bIns="0" rtlCol="0" anchor="t">
            <a:spAutoFit/>
          </a:bodyPr>
          <a:lstStyle/>
          <a:p>
            <a:pPr marL="688340" lvl="1" indent="-344170">
              <a:lnSpc>
                <a:spcPct val="200000"/>
              </a:lnSpc>
              <a:buFont typeface="Arial" panose="020B0604020202020204"/>
              <a:buChar char="•"/>
            </a:pPr>
            <a:r>
              <a:rPr lang="en-US" sz="3185" dirty="0">
                <a:solidFill>
                  <a:srgbClr val="414B3B"/>
                </a:solidFill>
                <a:latin typeface="Montserrat" panose="00000500000000000000"/>
              </a:rPr>
              <a:t>Use price to predict total volume</a:t>
            </a:r>
          </a:p>
          <a:p>
            <a:pPr marL="688340" lvl="1" indent="-344170">
              <a:lnSpc>
                <a:spcPct val="200000"/>
              </a:lnSpc>
              <a:buFont typeface="Arial" panose="020B0604020202020204"/>
              <a:buChar char="•"/>
            </a:pPr>
            <a:r>
              <a:rPr lang="en-US" sz="3185" dirty="0">
                <a:solidFill>
                  <a:srgbClr val="414B3B"/>
                </a:solidFill>
                <a:latin typeface="Montserrat" panose="00000500000000000000"/>
              </a:rPr>
              <a:t>OLS, Simple linear regression</a:t>
            </a:r>
          </a:p>
          <a:p>
            <a:pPr marL="688340" lvl="1" indent="-344170">
              <a:lnSpc>
                <a:spcPct val="200000"/>
              </a:lnSpc>
              <a:buFont typeface="Arial" panose="020B0604020202020204"/>
              <a:buChar char="•"/>
            </a:pPr>
            <a:r>
              <a:rPr lang="en-US" sz="3185" dirty="0">
                <a:solidFill>
                  <a:srgbClr val="414B3B"/>
                </a:solidFill>
                <a:latin typeface="Montserrat" panose="00000500000000000000"/>
              </a:rPr>
              <a:t>Linear regression allows us to use independent variable to predict dependent variable, which in this case, we can use </a:t>
            </a:r>
            <a:r>
              <a:rPr lang="en-US" sz="3185" dirty="0" err="1">
                <a:solidFill>
                  <a:srgbClr val="414B3B"/>
                </a:solidFill>
                <a:latin typeface="Montserrat" panose="00000500000000000000"/>
              </a:rPr>
              <a:t>avePrice</a:t>
            </a:r>
            <a:r>
              <a:rPr lang="en-US" sz="3185" dirty="0">
                <a:solidFill>
                  <a:srgbClr val="414B3B"/>
                </a:solidFill>
                <a:latin typeface="Montserrat" panose="00000500000000000000"/>
              </a:rPr>
              <a:t> to predict total volume, and analyze the tendency. </a:t>
            </a:r>
          </a:p>
          <a:p>
            <a:pPr>
              <a:lnSpc>
                <a:spcPct val="200000"/>
              </a:lnSpc>
            </a:pPr>
            <a:endParaRPr lang="en-US" sz="3185" dirty="0">
              <a:solidFill>
                <a:srgbClr val="414B3B"/>
              </a:solidFill>
              <a:latin typeface="Montserrat" panose="00000500000000000000"/>
            </a:endParaRPr>
          </a:p>
          <a:p>
            <a:pPr>
              <a:lnSpc>
                <a:spcPct val="200000"/>
              </a:lnSpc>
            </a:pPr>
            <a:endParaRPr lang="en-US" sz="3185" dirty="0">
              <a:solidFill>
                <a:srgbClr val="414B3B"/>
              </a:solidFill>
              <a:latin typeface="Montserrat" panose="00000500000000000000"/>
            </a:endParaRPr>
          </a:p>
          <a:p>
            <a:pPr>
              <a:lnSpc>
                <a:spcPct val="200000"/>
              </a:lnSpc>
            </a:pPr>
            <a:endParaRPr lang="en-US" sz="3185" dirty="0">
              <a:solidFill>
                <a:srgbClr val="414B3B"/>
              </a:solidFill>
              <a:latin typeface="Montserrat" panose="00000500000000000000"/>
            </a:endParaRPr>
          </a:p>
        </p:txBody>
      </p:sp>
      <p:sp>
        <p:nvSpPr>
          <p:cNvPr id="6" name="TextBox 6"/>
          <p:cNvSpPr txBox="1"/>
          <p:nvPr/>
        </p:nvSpPr>
        <p:spPr>
          <a:xfrm>
            <a:off x="3158284" y="914400"/>
            <a:ext cx="11971433" cy="959239"/>
          </a:xfrm>
          <a:prstGeom prst="rect">
            <a:avLst/>
          </a:prstGeom>
        </p:spPr>
        <p:txBody>
          <a:bodyPr lIns="0" tIns="0" rIns="0" bIns="0" rtlCol="0" anchor="t">
            <a:spAutoFit/>
          </a:bodyPr>
          <a:lstStyle/>
          <a:p>
            <a:pPr algn="ctr">
              <a:lnSpc>
                <a:spcPts val="7800"/>
              </a:lnSpc>
            </a:pPr>
            <a:r>
              <a:rPr lang="en-US" sz="5570" spc="250">
                <a:solidFill>
                  <a:srgbClr val="414B3B"/>
                </a:solidFill>
                <a:latin typeface="Montserrat" panose="00000500000000000000"/>
              </a:rPr>
              <a:t>MODEL SELECTION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483</Words>
  <Application>Microsoft Macintosh PowerPoint</Application>
  <PresentationFormat>Custom</PresentationFormat>
  <Paragraphs>50</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Montserrat Bold</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AVocado price</dc:title>
  <dc:creator/>
  <cp:lastModifiedBy>Li, Yuanjie</cp:lastModifiedBy>
  <cp:revision>6</cp:revision>
  <dcterms:created xsi:type="dcterms:W3CDTF">2006-08-16T00:00:00Z</dcterms:created>
  <dcterms:modified xsi:type="dcterms:W3CDTF">2023-04-26T21:34:09Z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A9C7E4084E8F42468409CDA5CEE8FF21</vt:lpwstr>
  </property>
  <property fmtid="{D5CDD505-2E9C-101B-9397-08002B2CF9AE}" pid="3" name="KSOProductBuildVer">
    <vt:lpwstr>1033-11.2.0.11219</vt:lpwstr>
  </property>
</Properties>
</file>